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8" r:id="rId4"/>
    <p:sldId id="262" r:id="rId5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33B40-CC2C-4433-9584-F92CFC2F6B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73D87F-FA8A-4BB2-922F-0C43205D1D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0A43F-02E3-499C-B3D3-E2EA88F61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3C569B-2BC8-4B23-980D-16D250081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E0E96-5EF1-491B-9F15-C59DA5328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95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F4D1A-229B-4F16-9C20-BF271B0AB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15E9EF-FD40-4767-8666-006F8FF109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A341D-5F5B-4F22-98D8-11E7D384C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AF2F53-F3E9-4380-8C08-BD10B4326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2B6D6-805C-4769-A3B8-E14408A32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A3EB2F-8736-4FBE-AC4E-9DB2C3C8DA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7766D4-E1D9-4529-876C-955A68E64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05CD9-6EE0-4213-8FE0-978894703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46A55-9F4D-4549-80ED-8A73ACE6C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51FFD2-90B6-4264-92CE-F93D84F42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3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96C6F-BE1E-440F-BE55-40AD281C1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901AD1-3E8E-4C12-8309-E1B91EB33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EE37CB-EB1B-45ED-88D2-9A1131580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13B6E-BC47-415B-B73A-BBE7B11BD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5128B-03D5-4353-BF03-F6CCF06AC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2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1C06D-383E-4B23-BF70-7F3D2064E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3B061-63AF-4C4E-9AA6-DBAD93730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CDB5DB-675C-4A1E-AE72-F0445670B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DEC3B-ABDA-40D5-8757-899381C8F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04377-DF1E-47E7-B730-768922F7E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287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62A6C-40AB-42A2-8F7C-2A658191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74A40-5462-47EE-92D2-4B02C7AC60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3DF327-922D-480E-A128-A860D0E681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CBB710-25F2-4E1B-87C9-67968F9AD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D4A014-EFF0-441A-A6CC-5C36C87EF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B6859-1325-4F18-8B1B-7A5E51124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5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1A9E-DE47-47A3-A4F6-92F66A31F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337C37-B5A8-486B-9149-990E07B62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79C77E-B30A-4947-A3DD-A3B31DC2F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826027-7657-4A98-86FE-FD1DF2CFE5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A1BA47-F79B-4E77-81AA-8FB9D6F43D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3D64DC-7B70-492D-A5B5-D052A70A2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28D91D-31AC-45BC-83ED-53AD98B34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048041-382C-4843-B770-26F2B521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90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66497-1F41-46DC-9B9F-DF1C4F54F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4ADA34-4091-4CCD-9BC0-CE9DB958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5B190D-8C6C-412E-A756-EE64614A4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EB718C-A790-4BF4-90BB-A68C50E74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183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730CA8-C35E-480C-803E-EF71B295F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10474A-DCC7-432B-B2BA-AFD9427FF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421E2B-717F-4397-81F3-718198DEB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51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7C8D5-2419-4001-B250-F9444BB91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0C80C-4159-4CAC-81CE-6A3E59BBE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5CCBE0-A940-4CBE-83DB-14AC055BBB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883A4-BF21-46F8-99D9-2EBB5022B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3F988-A1B5-41B9-914B-53E5B6F70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A27AB-33D0-4A4F-B5A2-FEA4C2C59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4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B3585-E9F0-4921-8E7A-CE2DED0C5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27CE1A-ED42-4082-842F-404DCBD38C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03A7FC-8451-4E19-AF15-3F1C21471C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6C865F-0A5D-4247-92DE-8D402F184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6B793B-3043-43EC-9EB5-C40E35D22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25BA0F-81E8-488A-B1A3-F9136BAB0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4091FF-EC20-469F-91E0-184E468E8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2639A-BB07-46B5-8546-DFB8DB468B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C326B-1B96-4B6E-BFED-CCDC9D3085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DD3-3756-4431-A5F8-E31E3E798690}" type="datetimeFigureOut">
              <a:rPr lang="en-US" smtClean="0"/>
              <a:t>4/4/2019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5BD9B-BEFB-40FE-986B-0A1872A63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06598-C66C-4F84-B4DA-1D5B7987D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C97A9-6E73-444F-9A2C-E7A6901CDE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0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90077A9-68E1-4829-BC48-1DF8D4496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32" y="114146"/>
            <a:ext cx="8287135" cy="66297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81FF7B-B512-452A-84CA-8BD8F19844E3}"/>
              </a:ext>
            </a:extLst>
          </p:cNvPr>
          <p:cNvSpPr txBox="1"/>
          <p:nvPr/>
        </p:nvSpPr>
        <p:spPr>
          <a:xfrm>
            <a:off x="2997200" y="3962400"/>
            <a:ext cx="5416165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Hub Library Location Study</a:t>
            </a:r>
          </a:p>
          <a:p>
            <a:pPr marL="342900" indent="-171450">
              <a:buFont typeface="Arial" panose="020B0604020202020204" pitchFamily="34" charset="0"/>
              <a:buChar char="•"/>
            </a:pPr>
            <a:r>
              <a:rPr lang="en-US" sz="1400" dirty="0"/>
              <a:t>Describe: </a:t>
            </a:r>
          </a:p>
          <a:p>
            <a:pPr marL="571500" lvl="1" indent="-165100">
              <a:buFont typeface="Arial" panose="020B0604020202020204" pitchFamily="34" charset="0"/>
              <a:buChar char="•"/>
            </a:pPr>
            <a:r>
              <a:rPr lang="en-US" sz="1400" dirty="0"/>
              <a:t>Hypothetical decision-making context</a:t>
            </a:r>
          </a:p>
          <a:p>
            <a:pPr marL="571500" lvl="1" indent="-165100">
              <a:buFont typeface="Arial" panose="020B0604020202020204" pitchFamily="34" charset="0"/>
              <a:buChar char="•"/>
            </a:pPr>
            <a:r>
              <a:rPr lang="en-US" sz="1400" dirty="0"/>
              <a:t>Overall Conceptual Model: Existing Condition, Change, </a:t>
            </a:r>
            <a:br>
              <a:rPr lang="en-US" sz="1400" dirty="0"/>
            </a:br>
            <a:r>
              <a:rPr lang="en-US" sz="1400" dirty="0"/>
              <a:t>brief summary of spatial concerns to be modeled. </a:t>
            </a:r>
          </a:p>
          <a:p>
            <a:pPr marL="342900" indent="-171450">
              <a:buFont typeface="Arial" panose="020B0604020202020204" pitchFamily="34" charset="0"/>
              <a:buChar char="•"/>
            </a:pPr>
            <a:r>
              <a:rPr lang="en-US" sz="1400" dirty="0"/>
              <a:t>Compare Existing location A with Hypothetical Location B.  </a:t>
            </a:r>
          </a:p>
          <a:p>
            <a:pPr marL="342900" indent="-171450">
              <a:buFont typeface="Arial" panose="020B0604020202020204" pitchFamily="34" charset="0"/>
              <a:buChar char="•"/>
            </a:pPr>
            <a:r>
              <a:rPr lang="en-US" sz="1400" dirty="0"/>
              <a:t>Your name, Date, Institutional Context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FFD748-724B-411E-9155-9906CF6642F5}"/>
              </a:ext>
            </a:extLst>
          </p:cNvPr>
          <p:cNvSpPr txBox="1"/>
          <p:nvPr/>
        </p:nvSpPr>
        <p:spPr>
          <a:xfrm>
            <a:off x="5461000" y="4114800"/>
            <a:ext cx="3103466" cy="461665"/>
          </a:xfrm>
          <a:prstGeom prst="rect">
            <a:avLst/>
          </a:prstGeom>
          <a:solidFill>
            <a:srgbClr val="FFFF00">
              <a:alpha val="64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Note: </a:t>
            </a:r>
            <a:r>
              <a:rPr lang="en-US" sz="1200" dirty="0">
                <a:solidFill>
                  <a:srgbClr val="FF0000"/>
                </a:solidFill>
              </a:rPr>
              <a:t>Your title and scenario will be different.</a:t>
            </a:r>
          </a:p>
          <a:p>
            <a:r>
              <a:rPr lang="en-US" sz="1200" dirty="0">
                <a:solidFill>
                  <a:srgbClr val="FF0000"/>
                </a:solidFill>
              </a:rPr>
              <a:t>I’ve added all of my captions in </a:t>
            </a:r>
            <a:r>
              <a:rPr lang="en-US" sz="1200" dirty="0" err="1">
                <a:solidFill>
                  <a:srgbClr val="FF0000"/>
                </a:solidFill>
              </a:rPr>
              <a:t>powerpoint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376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9D4D6DE-4C0D-41A7-82DC-7522FB930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252" y="198900"/>
            <a:ext cx="4523294" cy="300053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05BD2A-310D-41E1-BEDF-677A048B91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2" y="83093"/>
            <a:ext cx="4040188" cy="32321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3DD1391-CACF-4005-AE7D-7E50415B5B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2" y="3429000"/>
            <a:ext cx="4070576" cy="32564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E69B0D-AB33-4252-9499-541AF5F7C47D}"/>
              </a:ext>
            </a:extLst>
          </p:cNvPr>
          <p:cNvSpPr txBox="1"/>
          <p:nvPr/>
        </p:nvSpPr>
        <p:spPr>
          <a:xfrm>
            <a:off x="4406900" y="3526772"/>
            <a:ext cx="4433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 Good Hub Library Location is Near Transit</a:t>
            </a:r>
          </a:p>
          <a:p>
            <a:endParaRPr lang="en-US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Describe conceptual model with Spatial mechanism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Describe Data Source (with long citation)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Evaluate data:  fitness for purpose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Describe and evaluate GIS Procedure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Evaluate procedure as a representation of real mechanism.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Describe Reclass of Evaluation Score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5DEEA6-DFAA-4DBB-97FD-13687478B0CC}"/>
              </a:ext>
            </a:extLst>
          </p:cNvPr>
          <p:cNvSpPr txBox="1"/>
          <p:nvPr/>
        </p:nvSpPr>
        <p:spPr>
          <a:xfrm>
            <a:off x="303454" y="1052837"/>
            <a:ext cx="3072652" cy="830997"/>
          </a:xfrm>
          <a:prstGeom prst="rect">
            <a:avLst/>
          </a:prstGeom>
          <a:solidFill>
            <a:srgbClr val="FFFF00">
              <a:alpha val="36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Note: </a:t>
            </a:r>
            <a:r>
              <a:rPr lang="en-US" sz="1200" dirty="0">
                <a:solidFill>
                  <a:srgbClr val="FF0000"/>
                </a:solidFill>
              </a:rPr>
              <a:t>to fine-tune a stretched color ramp for a continuous raster:   Set Stretch to </a:t>
            </a:r>
            <a:r>
              <a:rPr lang="en-US" sz="1200" b="1" dirty="0">
                <a:solidFill>
                  <a:srgbClr val="FF0000"/>
                </a:solidFill>
              </a:rPr>
              <a:t>Minimum-Maximum</a:t>
            </a:r>
            <a:r>
              <a:rPr lang="en-US" sz="1200" dirty="0">
                <a:solidFill>
                  <a:srgbClr val="FF0000"/>
                </a:solidFill>
              </a:rPr>
              <a:t>, and Adjust High-Low values based on ranges in your map.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03C3EC-A157-42D3-9F1B-5B755DDD158C}"/>
              </a:ext>
            </a:extLst>
          </p:cNvPr>
          <p:cNvSpPr txBox="1"/>
          <p:nvPr/>
        </p:nvSpPr>
        <p:spPr>
          <a:xfrm>
            <a:off x="4831414" y="3808737"/>
            <a:ext cx="3072652" cy="276999"/>
          </a:xfrm>
          <a:prstGeom prst="rect">
            <a:avLst/>
          </a:prstGeom>
          <a:solidFill>
            <a:srgbClr val="FFFF00">
              <a:alpha val="36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Note: </a:t>
            </a:r>
            <a:r>
              <a:rPr lang="en-US" sz="1200" dirty="0">
                <a:solidFill>
                  <a:srgbClr val="FF0000"/>
                </a:solidFill>
              </a:rPr>
              <a:t>Your title and scenario will be different.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6FC1537-074D-4125-B7B4-464AF8952C61}"/>
              </a:ext>
            </a:extLst>
          </p:cNvPr>
          <p:cNvSpPr/>
          <p:nvPr/>
        </p:nvSpPr>
        <p:spPr>
          <a:xfrm>
            <a:off x="6870700" y="1282700"/>
            <a:ext cx="698500" cy="558800"/>
          </a:xfrm>
          <a:prstGeom prst="rect">
            <a:avLst/>
          </a:prstGeom>
          <a:solidFill>
            <a:schemeClr val="tx1">
              <a:lumMod val="50000"/>
              <a:lumOff val="5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Your Reclassification</a:t>
            </a:r>
          </a:p>
        </p:txBody>
      </p:sp>
    </p:spTree>
    <p:extLst>
      <p:ext uri="{BB962C8B-B14F-4D97-AF65-F5344CB8AC3E}">
        <p14:creationId xmlns:p14="http://schemas.microsoft.com/office/powerpoint/2010/main" val="211995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06F70FB-DD11-47B6-B53A-4AB3E0F87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0465" y="177800"/>
            <a:ext cx="4808085" cy="31040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58BA039-4511-48D9-892A-E24EA487E8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" y="114300"/>
            <a:ext cx="3959418" cy="31675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C3CF63-9154-4E66-A6C7-DE225209E5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" y="3512666"/>
            <a:ext cx="3959418" cy="31675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55C56F2-26BA-4095-A8FE-EF75DCE95272}"/>
              </a:ext>
            </a:extLst>
          </p:cNvPr>
          <p:cNvSpPr txBox="1"/>
          <p:nvPr/>
        </p:nvSpPr>
        <p:spPr>
          <a:xfrm>
            <a:off x="4572000" y="3570933"/>
            <a:ext cx="445904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This title expresses the conceptual site value.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Describe conceptual model with Spatial mechanism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Describe Data Source (with long citation)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Evaluate data:  fitness for purpose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Describe and evaluate GIS Procedure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Evaluate procedure as a representation of real mechanism.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Describe Reclass of Evaluation Score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97E928-5680-4A86-9672-33265FB76ADB}"/>
              </a:ext>
            </a:extLst>
          </p:cNvPr>
          <p:cNvSpPr txBox="1"/>
          <p:nvPr/>
        </p:nvSpPr>
        <p:spPr>
          <a:xfrm>
            <a:off x="4412314" y="3374166"/>
            <a:ext cx="3072652" cy="276999"/>
          </a:xfrm>
          <a:prstGeom prst="rect">
            <a:avLst/>
          </a:prstGeom>
          <a:solidFill>
            <a:srgbClr val="FFFF00">
              <a:alpha val="36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Note: </a:t>
            </a:r>
            <a:r>
              <a:rPr lang="en-US" sz="1200" dirty="0">
                <a:solidFill>
                  <a:srgbClr val="FF0000"/>
                </a:solidFill>
              </a:rPr>
              <a:t>Your title and scenario will be different.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4F12E6-9D24-480E-A953-A62A6B7A569F}"/>
              </a:ext>
            </a:extLst>
          </p:cNvPr>
          <p:cNvSpPr/>
          <p:nvPr/>
        </p:nvSpPr>
        <p:spPr>
          <a:xfrm>
            <a:off x="7048500" y="1231900"/>
            <a:ext cx="1600200" cy="698500"/>
          </a:xfrm>
          <a:prstGeom prst="rect">
            <a:avLst/>
          </a:prstGeom>
          <a:solidFill>
            <a:schemeClr val="tx1">
              <a:lumMod val="50000"/>
              <a:lumOff val="5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Your Reclassification</a:t>
            </a:r>
          </a:p>
        </p:txBody>
      </p:sp>
    </p:spTree>
    <p:extLst>
      <p:ext uri="{BB962C8B-B14F-4D97-AF65-F5344CB8AC3E}">
        <p14:creationId xmlns:p14="http://schemas.microsoft.com/office/powerpoint/2010/main" val="19916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90077A9-68E1-4829-BC48-1DF8D4496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65" y="96520"/>
            <a:ext cx="4165600" cy="33324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68B68F-4F3A-4CE7-B6C0-72D88B8BC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1892" y="210819"/>
            <a:ext cx="4656615" cy="28805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966711-5861-4F3D-9410-1C91B57C6B22}"/>
              </a:ext>
            </a:extLst>
          </p:cNvPr>
          <p:cNvSpPr txBox="1"/>
          <p:nvPr/>
        </p:nvSpPr>
        <p:spPr>
          <a:xfrm>
            <a:off x="4572000" y="3766669"/>
            <a:ext cx="40634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Discuss Composite Score</a:t>
            </a:r>
          </a:p>
          <a:p>
            <a:endParaRPr lang="en-US" sz="2000" b="1" dirty="0"/>
          </a:p>
          <a:p>
            <a:r>
              <a:rPr lang="en-US" sz="1400" dirty="0"/>
              <a:t>Map Algebra Statement </a:t>
            </a:r>
          </a:p>
          <a:p>
            <a:r>
              <a:rPr lang="en-US" sz="1400" b="1" dirty="0"/>
              <a:t>( "%Transit Score%" + "%Land Use Preference%") / 2</a:t>
            </a:r>
          </a:p>
          <a:p>
            <a:endParaRPr lang="en-US" sz="1400" b="1" dirty="0"/>
          </a:p>
          <a:p>
            <a:r>
              <a:rPr lang="en-US" sz="1400" b="1" dirty="0"/>
              <a:t>Discuss weights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6AB860-B0D4-45D4-B307-C5FB442CA414}"/>
              </a:ext>
            </a:extLst>
          </p:cNvPr>
          <p:cNvSpPr txBox="1"/>
          <p:nvPr/>
        </p:nvSpPr>
        <p:spPr>
          <a:xfrm>
            <a:off x="368299" y="3766669"/>
            <a:ext cx="3892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Sources:</a:t>
            </a:r>
          </a:p>
          <a:p>
            <a:endParaRPr lang="en-US" dirty="0"/>
          </a:p>
          <a:p>
            <a:r>
              <a:rPr lang="en-US" dirty="0"/>
              <a:t>Long citations for data inputs. </a:t>
            </a:r>
          </a:p>
        </p:txBody>
      </p:sp>
    </p:spTree>
    <p:extLst>
      <p:ext uri="{BB962C8B-B14F-4D97-AF65-F5344CB8AC3E}">
        <p14:creationId xmlns:p14="http://schemas.microsoft.com/office/powerpoint/2010/main" val="927713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5718</TotalTime>
  <Words>212</Words>
  <Application>Microsoft Office PowerPoint</Application>
  <PresentationFormat>Letter Paper (8.5x11 in)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pbcote</dc:creator>
  <cp:lastModifiedBy>pbcote</cp:lastModifiedBy>
  <cp:revision>13</cp:revision>
  <dcterms:created xsi:type="dcterms:W3CDTF">2018-10-31T18:45:50Z</dcterms:created>
  <dcterms:modified xsi:type="dcterms:W3CDTF">2019-04-04T08:46:51Z</dcterms:modified>
</cp:coreProperties>
</file>